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10058400" cx="7772400"/>
  <p:notesSz cx="6858000" cy="9144000"/>
  <p:embeddedFontLst>
    <p:embeddedFont>
      <p:font typeface="Lato"/>
      <p:regular r:id="rId7"/>
      <p:bold r:id="rId8"/>
      <p:italic r:id="rId9"/>
      <p:boldItalic r:id="rId10"/>
    </p:embeddedFont>
    <p:embeddedFont>
      <p:font typeface="Lato Light"/>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atoLight-regular.fntdata"/><Relationship Id="rId10" Type="http://schemas.openxmlformats.org/officeDocument/2006/relationships/font" Target="fonts/Lato-boldItalic.fntdata"/><Relationship Id="rId13" Type="http://schemas.openxmlformats.org/officeDocument/2006/relationships/font" Target="fonts/LatoLight-italic.fntdata"/><Relationship Id="rId12"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ato-italic.fntdata"/><Relationship Id="rId14" Type="http://schemas.openxmlformats.org/officeDocument/2006/relationships/font" Target="fonts/Lato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Lato-regular.fntdata"/><Relationship Id="rId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Intro to Horticulture (Dual Credit)</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Animal Science Fundamentals (Dual Credit)</a:t>
            </a:r>
            <a:endParaRPr sz="1200">
              <a:latin typeface="Calibri"/>
              <a:ea typeface="Calibri"/>
              <a:cs typeface="Calibri"/>
              <a:sym typeface="Calibri"/>
            </a:endParaRPr>
          </a:p>
          <a:p>
            <a:pPr indent="0" lvl="0" marL="0" rtl="0" algn="l">
              <a:spcBef>
                <a:spcPts val="0"/>
              </a:spcBef>
              <a:spcAft>
                <a:spcPts val="0"/>
              </a:spcAft>
              <a:buNone/>
            </a:pPr>
            <a:r>
              <a:rPr lang="en" sz="1000">
                <a:latin typeface="Verdana"/>
                <a:ea typeface="Verdana"/>
                <a:cs typeface="Verdana"/>
                <a:sym typeface="Verdana"/>
              </a:rPr>
              <a:t>Weld/Metal Fab Intro and Safety (Dual Credit)</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Related Welding (Dual Credit)</a:t>
            </a:r>
            <a:endParaRPr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4c28f7773c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c28f7773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21.jp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3.png"/><Relationship Id="rId14" Type="http://schemas.openxmlformats.org/officeDocument/2006/relationships/image" Target="../media/image20.jpg"/><Relationship Id="rId5" Type="http://schemas.openxmlformats.org/officeDocument/2006/relationships/image" Target="../media/image15.jpg"/><Relationship Id="rId6" Type="http://schemas.openxmlformats.org/officeDocument/2006/relationships/image" Target="../media/image9.png"/><Relationship Id="rId7" Type="http://schemas.openxmlformats.org/officeDocument/2006/relationships/image" Target="../media/image17.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7.png"/><Relationship Id="rId13" Type="http://schemas.openxmlformats.org/officeDocument/2006/relationships/image" Target="../media/image23.jpg"/><Relationship Id="rId12"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8.jp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3925" y="0"/>
            <a:ext cx="3068799" cy="3180150"/>
          </a:xfrm>
          <a:prstGeom prst="rect">
            <a:avLst/>
          </a:prstGeom>
          <a:noFill/>
          <a:ln>
            <a:noFill/>
          </a:ln>
        </p:spPr>
      </p:pic>
      <p:pic>
        <p:nvPicPr>
          <p:cNvPr id="55" name="Google Shape;55;p13"/>
          <p:cNvPicPr preferRelativeResize="0"/>
          <p:nvPr/>
        </p:nvPicPr>
        <p:blipFill>
          <a:blip r:embed="rId4">
            <a:alphaModFix/>
          </a:blip>
          <a:stretch>
            <a:fillRect/>
          </a:stretch>
        </p:blipFill>
        <p:spPr>
          <a:xfrm>
            <a:off x="-66" y="227054"/>
            <a:ext cx="7772469" cy="3356275"/>
          </a:xfrm>
          <a:prstGeom prst="rect">
            <a:avLst/>
          </a:prstGeom>
          <a:noFill/>
          <a:ln>
            <a:noFill/>
          </a:ln>
        </p:spPr>
      </p:pic>
      <p:pic>
        <p:nvPicPr>
          <p:cNvPr id="56" name="Google Shape;56;p13"/>
          <p:cNvPicPr preferRelativeResize="0"/>
          <p:nvPr/>
        </p:nvPicPr>
        <p:blipFill rotWithShape="1">
          <a:blip r:embed="rId5">
            <a:alphaModFix/>
          </a:blip>
          <a:srcRect b="23886" l="0" r="0" t="23902"/>
          <a:stretch/>
        </p:blipFill>
        <p:spPr>
          <a:xfrm>
            <a:off x="0" y="10040"/>
            <a:ext cx="7772400" cy="3170100"/>
          </a:xfrm>
          <a:prstGeom prst="round2DiagRect">
            <a:avLst>
              <a:gd fmla="val 50000" name="adj1"/>
              <a:gd fmla="val 0" name="adj2"/>
            </a:avLst>
          </a:prstGeom>
          <a:noFill/>
          <a:ln>
            <a:noFill/>
          </a:ln>
          <a:effectLst>
            <a:outerShdw blurRad="57150" rotWithShape="0" algn="bl" dir="5400000" dist="19050">
              <a:srgbClr val="000000">
                <a:alpha val="50000"/>
              </a:srgbClr>
            </a:outerShdw>
          </a:effectLst>
        </p:spPr>
      </p:pic>
      <p:sp>
        <p:nvSpPr>
          <p:cNvPr id="57" name="Google Shape;57;p13"/>
          <p:cNvSpPr txBox="1"/>
          <p:nvPr/>
        </p:nvSpPr>
        <p:spPr>
          <a:xfrm>
            <a:off x="0" y="4093575"/>
            <a:ext cx="5719200" cy="21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73763"/>
                </a:solidFill>
                <a:latin typeface="Lato"/>
                <a:ea typeface="Lato"/>
                <a:cs typeface="Lato"/>
                <a:sym typeface="Lato"/>
              </a:rPr>
              <a:t>Montello MS/HS adds Business Department  </a:t>
            </a:r>
            <a:endParaRPr sz="7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sz="1200">
                <a:latin typeface="Lato Light"/>
                <a:ea typeface="Lato Light"/>
                <a:cs typeface="Lato Light"/>
                <a:sym typeface="Lato Light"/>
              </a:rPr>
              <a:t>Patrick Griffith is the 1st year educator developing the business program recently implemented at Montello. He is a 2nd year educator and it is his 1st year at Montello. Bachelor Degree in Business Administration. He is currently teaching </a:t>
            </a:r>
            <a:endParaRPr sz="12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t/>
            </a:r>
            <a:endParaRPr sz="12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t/>
            </a:r>
            <a:endParaRPr sz="1200">
              <a:latin typeface="Lato Light"/>
              <a:ea typeface="Lato Light"/>
              <a:cs typeface="Lato Light"/>
              <a:sym typeface="Lato Light"/>
            </a:endParaRPr>
          </a:p>
        </p:txBody>
      </p:sp>
      <p:cxnSp>
        <p:nvCxnSpPr>
          <p:cNvPr id="58" name="Google Shape;58;p13"/>
          <p:cNvCxnSpPr/>
          <p:nvPr/>
        </p:nvCxnSpPr>
        <p:spPr>
          <a:xfrm>
            <a:off x="233538" y="6375825"/>
            <a:ext cx="7305300" cy="0"/>
          </a:xfrm>
          <a:prstGeom prst="straightConnector1">
            <a:avLst/>
          </a:prstGeom>
          <a:noFill/>
          <a:ln cap="flat" cmpd="sng" w="9525">
            <a:solidFill>
              <a:srgbClr val="0B5394"/>
            </a:solidFill>
            <a:prstDash val="dash"/>
            <a:round/>
            <a:headEnd len="med" w="med" type="none"/>
            <a:tailEnd len="med" w="med" type="none"/>
          </a:ln>
        </p:spPr>
      </p:cxnSp>
      <p:pic>
        <p:nvPicPr>
          <p:cNvPr id="59" name="Google Shape;59;p13"/>
          <p:cNvPicPr preferRelativeResize="0"/>
          <p:nvPr/>
        </p:nvPicPr>
        <p:blipFill>
          <a:blip r:embed="rId6">
            <a:alphaModFix/>
          </a:blip>
          <a:stretch>
            <a:fillRect/>
          </a:stretch>
        </p:blipFill>
        <p:spPr>
          <a:xfrm>
            <a:off x="-273925" y="3110674"/>
            <a:ext cx="6867200" cy="586750"/>
          </a:xfrm>
          <a:prstGeom prst="rect">
            <a:avLst/>
          </a:prstGeom>
          <a:noFill/>
          <a:ln>
            <a:noFill/>
          </a:ln>
        </p:spPr>
      </p:pic>
      <p:pic>
        <p:nvPicPr>
          <p:cNvPr id="60" name="Google Shape;60;p13"/>
          <p:cNvPicPr preferRelativeResize="0"/>
          <p:nvPr/>
        </p:nvPicPr>
        <p:blipFill>
          <a:blip r:embed="rId7">
            <a:alphaModFix/>
          </a:blip>
          <a:stretch>
            <a:fillRect/>
          </a:stretch>
        </p:blipFill>
        <p:spPr>
          <a:xfrm>
            <a:off x="-333575" y="2972404"/>
            <a:ext cx="6867200" cy="610921"/>
          </a:xfrm>
          <a:prstGeom prst="rect">
            <a:avLst/>
          </a:prstGeom>
          <a:noFill/>
          <a:ln>
            <a:noFill/>
          </a:ln>
        </p:spPr>
      </p:pic>
      <p:sp>
        <p:nvSpPr>
          <p:cNvPr id="61" name="Google Shape;61;p13"/>
          <p:cNvSpPr txBox="1"/>
          <p:nvPr/>
        </p:nvSpPr>
        <p:spPr>
          <a:xfrm>
            <a:off x="330450" y="2972325"/>
            <a:ext cx="5890800" cy="6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rgbClr val="FFFFFF"/>
                </a:solidFill>
                <a:latin typeface="Lato"/>
                <a:ea typeface="Lato"/>
                <a:cs typeface="Lato"/>
                <a:sym typeface="Lato"/>
              </a:rPr>
              <a:t>Montello School District  |  CTE NEWSLETTER - Fall 2020</a:t>
            </a:r>
            <a:endParaRPr b="1" sz="1700">
              <a:solidFill>
                <a:srgbClr val="FFFFFF"/>
              </a:solidFill>
              <a:latin typeface="Lato"/>
              <a:ea typeface="Lato"/>
              <a:cs typeface="Lato"/>
              <a:sym typeface="Lato"/>
            </a:endParaRPr>
          </a:p>
        </p:txBody>
      </p:sp>
      <p:sp>
        <p:nvSpPr>
          <p:cNvPr id="62" name="Google Shape;62;p13"/>
          <p:cNvSpPr txBox="1"/>
          <p:nvPr/>
        </p:nvSpPr>
        <p:spPr>
          <a:xfrm>
            <a:off x="3062075" y="3720625"/>
            <a:ext cx="4401600" cy="372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Lato"/>
                <a:ea typeface="Lato"/>
                <a:cs typeface="Lato"/>
                <a:sym typeface="Lato"/>
              </a:rPr>
              <a:t>Preparing students for career, college, and community.</a:t>
            </a:r>
            <a:endParaRPr>
              <a:latin typeface="Lato"/>
              <a:ea typeface="Lato"/>
              <a:cs typeface="Lato"/>
              <a:sym typeface="Lato"/>
            </a:endParaRPr>
          </a:p>
        </p:txBody>
      </p:sp>
      <p:pic>
        <p:nvPicPr>
          <p:cNvPr id="63" name="Google Shape;63;p13"/>
          <p:cNvPicPr preferRelativeResize="0"/>
          <p:nvPr/>
        </p:nvPicPr>
        <p:blipFill rotWithShape="1">
          <a:blip r:embed="rId8">
            <a:alphaModFix/>
          </a:blip>
          <a:srcRect b="0" l="533" r="9009" t="0"/>
          <a:stretch/>
        </p:blipFill>
        <p:spPr>
          <a:xfrm>
            <a:off x="-75" y="8411425"/>
            <a:ext cx="7772475" cy="1646975"/>
          </a:xfrm>
          <a:prstGeom prst="rect">
            <a:avLst/>
          </a:prstGeom>
          <a:noFill/>
          <a:ln>
            <a:noFill/>
          </a:ln>
        </p:spPr>
      </p:pic>
      <p:pic>
        <p:nvPicPr>
          <p:cNvPr id="64" name="Google Shape;64;p13"/>
          <p:cNvPicPr preferRelativeResize="0"/>
          <p:nvPr/>
        </p:nvPicPr>
        <p:blipFill rotWithShape="1">
          <a:blip r:embed="rId9">
            <a:alphaModFix/>
          </a:blip>
          <a:srcRect b="8719" l="8205" r="4777" t="14185"/>
          <a:stretch/>
        </p:blipFill>
        <p:spPr>
          <a:xfrm>
            <a:off x="186426" y="8802975"/>
            <a:ext cx="1098900" cy="1113900"/>
          </a:xfrm>
          <a:prstGeom prst="ellipse">
            <a:avLst/>
          </a:prstGeom>
          <a:noFill/>
          <a:ln>
            <a:noFill/>
          </a:ln>
        </p:spPr>
      </p:pic>
      <p:pic>
        <p:nvPicPr>
          <p:cNvPr id="65" name="Google Shape;65;p13"/>
          <p:cNvPicPr preferRelativeResize="0"/>
          <p:nvPr/>
        </p:nvPicPr>
        <p:blipFill>
          <a:blip r:embed="rId10">
            <a:alphaModFix/>
          </a:blip>
          <a:stretch>
            <a:fillRect/>
          </a:stretch>
        </p:blipFill>
        <p:spPr>
          <a:xfrm>
            <a:off x="3928940" y="6468075"/>
            <a:ext cx="659931" cy="659925"/>
          </a:xfrm>
          <a:prstGeom prst="rect">
            <a:avLst/>
          </a:prstGeom>
          <a:noFill/>
          <a:ln>
            <a:noFill/>
          </a:ln>
        </p:spPr>
      </p:pic>
      <p:sp>
        <p:nvSpPr>
          <p:cNvPr id="66" name="Google Shape;66;p13"/>
          <p:cNvSpPr txBox="1"/>
          <p:nvPr/>
        </p:nvSpPr>
        <p:spPr>
          <a:xfrm>
            <a:off x="233550" y="7128000"/>
            <a:ext cx="3695400" cy="155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Lato Light"/>
                <a:ea typeface="Lato Light"/>
                <a:cs typeface="Lato Light"/>
                <a:sym typeface="Lato Light"/>
              </a:rPr>
              <a:t>Mr. Lloyd's Foods 1 students just wrapped up their Quick Bread Unit by making some tasty Chocolate Chip Muffins! Students also made pancakes and biscuits earlier in their Quick Bread Unit.</a:t>
            </a:r>
            <a:endParaRPr sz="12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t/>
            </a:r>
            <a:endParaRPr sz="12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sz="1200">
                <a:latin typeface="Lato Light"/>
                <a:ea typeface="Lato Light"/>
                <a:cs typeface="Lato Light"/>
                <a:sym typeface="Lato Light"/>
              </a:rPr>
              <a:t>ProStart student, Lily Pierce made these festive Reindeer Brownies to celebrate the Holiday Season!</a:t>
            </a:r>
            <a:endParaRPr sz="1200">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t/>
            </a:r>
            <a:endParaRPr sz="1200">
              <a:latin typeface="Lato Light"/>
              <a:ea typeface="Lato Light"/>
              <a:cs typeface="Lato Light"/>
              <a:sym typeface="Lato Light"/>
            </a:endParaRPr>
          </a:p>
        </p:txBody>
      </p:sp>
      <p:pic>
        <p:nvPicPr>
          <p:cNvPr id="67" name="Google Shape;67;p13"/>
          <p:cNvPicPr preferRelativeResize="0"/>
          <p:nvPr/>
        </p:nvPicPr>
        <p:blipFill>
          <a:blip r:embed="rId11">
            <a:alphaModFix/>
          </a:blip>
          <a:stretch>
            <a:fillRect/>
          </a:stretch>
        </p:blipFill>
        <p:spPr>
          <a:xfrm>
            <a:off x="5787175" y="4164750"/>
            <a:ext cx="1905000" cy="1905000"/>
          </a:xfrm>
          <a:prstGeom prst="rect">
            <a:avLst/>
          </a:prstGeom>
          <a:noFill/>
          <a:ln>
            <a:noFill/>
          </a:ln>
        </p:spPr>
      </p:pic>
      <p:sp>
        <p:nvSpPr>
          <p:cNvPr id="68" name="Google Shape;68;p13"/>
          <p:cNvSpPr txBox="1"/>
          <p:nvPr/>
        </p:nvSpPr>
        <p:spPr>
          <a:xfrm>
            <a:off x="869850" y="6610725"/>
            <a:ext cx="30000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73763"/>
                </a:solidFill>
                <a:latin typeface="Lato"/>
                <a:ea typeface="Lato"/>
                <a:cs typeface="Lato"/>
                <a:sym typeface="Lato"/>
              </a:rPr>
              <a:t>FFA Highlights</a:t>
            </a:r>
            <a:endParaRPr/>
          </a:p>
        </p:txBody>
      </p:sp>
      <p:sp>
        <p:nvSpPr>
          <p:cNvPr id="69" name="Google Shape;69;p13"/>
          <p:cNvSpPr txBox="1"/>
          <p:nvPr/>
        </p:nvSpPr>
        <p:spPr>
          <a:xfrm>
            <a:off x="4647975" y="6537075"/>
            <a:ext cx="30000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73763"/>
                </a:solidFill>
                <a:latin typeface="Lato"/>
                <a:ea typeface="Lato"/>
                <a:cs typeface="Lato"/>
                <a:sym typeface="Lato"/>
              </a:rPr>
              <a:t>What's Cooking?</a:t>
            </a:r>
            <a:endParaRPr/>
          </a:p>
        </p:txBody>
      </p:sp>
      <p:pic>
        <p:nvPicPr>
          <p:cNvPr id="70" name="Google Shape;70;p13"/>
          <p:cNvPicPr preferRelativeResize="0"/>
          <p:nvPr/>
        </p:nvPicPr>
        <p:blipFill>
          <a:blip r:embed="rId12">
            <a:alphaModFix/>
          </a:blip>
          <a:stretch>
            <a:fillRect/>
          </a:stretch>
        </p:blipFill>
        <p:spPr>
          <a:xfrm>
            <a:off x="233538" y="6537075"/>
            <a:ext cx="659925" cy="659925"/>
          </a:xfrm>
          <a:prstGeom prst="rect">
            <a:avLst/>
          </a:prstGeom>
          <a:noFill/>
          <a:ln>
            <a:noFill/>
          </a:ln>
        </p:spPr>
      </p:pic>
      <p:sp>
        <p:nvSpPr>
          <p:cNvPr id="71" name="Google Shape;71;p13"/>
          <p:cNvSpPr txBox="1"/>
          <p:nvPr/>
        </p:nvSpPr>
        <p:spPr>
          <a:xfrm>
            <a:off x="4098775" y="7220250"/>
            <a:ext cx="2122500" cy="21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Lato Light"/>
                <a:ea typeface="Lato Light"/>
                <a:cs typeface="Lato Light"/>
                <a:sym typeface="Lato Light"/>
              </a:rPr>
              <a:t>Mr. Lloyd's Foods 1 students just wrapped up their Quick Bread Unit by making some tasty Chocolate Chip Muffins! Students also made pancakes and biscuits earlier in their Quick Bread Unit.</a:t>
            </a:r>
            <a:endParaRPr sz="1200">
              <a:solidFill>
                <a:schemeClr val="dk1"/>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sz="1200">
              <a:solidFill>
                <a:schemeClr val="dk1"/>
              </a:solidFill>
              <a:latin typeface="Lato Light"/>
              <a:ea typeface="Lato Light"/>
              <a:cs typeface="Lato Light"/>
              <a:sym typeface="Lato Light"/>
            </a:endParaRPr>
          </a:p>
          <a:p>
            <a:pPr indent="0" lvl="0" marL="0" rtl="0" algn="l">
              <a:lnSpc>
                <a:spcPct val="115000"/>
              </a:lnSpc>
              <a:spcBef>
                <a:spcPts val="0"/>
              </a:spcBef>
              <a:spcAft>
                <a:spcPts val="0"/>
              </a:spcAft>
              <a:buNone/>
            </a:pPr>
            <a:r>
              <a:rPr lang="en" sz="1200">
                <a:solidFill>
                  <a:schemeClr val="dk1"/>
                </a:solidFill>
                <a:latin typeface="Lato Light"/>
                <a:ea typeface="Lato Light"/>
                <a:cs typeface="Lato Light"/>
                <a:sym typeface="Lato Light"/>
              </a:rPr>
              <a:t>ProStart student, Lily Pierce made these festive Reindeer Brownies to celebrate the Holiday Season!</a:t>
            </a:r>
            <a:endParaRPr sz="1200">
              <a:solidFill>
                <a:schemeClr val="dk1"/>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sz="1200">
              <a:solidFill>
                <a:schemeClr val="dk1"/>
              </a:solidFill>
              <a:latin typeface="Lato Light"/>
              <a:ea typeface="Lato Light"/>
              <a:cs typeface="Lato Light"/>
              <a:sym typeface="Lato Light"/>
            </a:endParaRPr>
          </a:p>
        </p:txBody>
      </p:sp>
      <p:pic>
        <p:nvPicPr>
          <p:cNvPr id="72" name="Google Shape;72;p13"/>
          <p:cNvPicPr preferRelativeResize="0"/>
          <p:nvPr/>
        </p:nvPicPr>
        <p:blipFill>
          <a:blip r:embed="rId13">
            <a:alphaModFix/>
          </a:blip>
          <a:stretch>
            <a:fillRect/>
          </a:stretch>
        </p:blipFill>
        <p:spPr>
          <a:xfrm>
            <a:off x="6593271" y="7587247"/>
            <a:ext cx="1098901" cy="824176"/>
          </a:xfrm>
          <a:prstGeom prst="rect">
            <a:avLst/>
          </a:prstGeom>
          <a:noFill/>
          <a:ln>
            <a:noFill/>
          </a:ln>
        </p:spPr>
      </p:pic>
      <p:pic>
        <p:nvPicPr>
          <p:cNvPr id="73" name="Google Shape;73;p13"/>
          <p:cNvPicPr preferRelativeResize="0"/>
          <p:nvPr/>
        </p:nvPicPr>
        <p:blipFill>
          <a:blip r:embed="rId14">
            <a:alphaModFix/>
          </a:blip>
          <a:stretch>
            <a:fillRect/>
          </a:stretch>
        </p:blipFill>
        <p:spPr>
          <a:xfrm>
            <a:off x="6593271" y="8976054"/>
            <a:ext cx="1179128" cy="884346"/>
          </a:xfrm>
          <a:prstGeom prst="rect">
            <a:avLst/>
          </a:prstGeom>
          <a:noFill/>
          <a:ln>
            <a:noFill/>
          </a:ln>
        </p:spPr>
      </p:pic>
      <p:sp>
        <p:nvSpPr>
          <p:cNvPr id="74" name="Google Shape;74;p13"/>
          <p:cNvSpPr txBox="1"/>
          <p:nvPr/>
        </p:nvSpPr>
        <p:spPr>
          <a:xfrm>
            <a:off x="1301025" y="8981225"/>
            <a:ext cx="2336100" cy="8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What is CTE? CTE stands for Career and Technical Education. This includes our following departments: Business Ed, </a:t>
            </a:r>
            <a:r>
              <a:rPr lang="en" sz="900"/>
              <a:t>Family</a:t>
            </a:r>
            <a:r>
              <a:rPr lang="en" sz="900"/>
              <a:t> and Consumer Ed, Technology Ed, Art, and Agriculture Education. </a:t>
            </a: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4"/>
          <p:cNvPicPr preferRelativeResize="0"/>
          <p:nvPr/>
        </p:nvPicPr>
        <p:blipFill rotWithShape="1">
          <a:blip r:embed="rId3">
            <a:alphaModFix/>
          </a:blip>
          <a:srcRect b="0" l="891" r="8141" t="0"/>
          <a:stretch/>
        </p:blipFill>
        <p:spPr>
          <a:xfrm>
            <a:off x="0" y="8432000"/>
            <a:ext cx="7772401" cy="1626400"/>
          </a:xfrm>
          <a:prstGeom prst="rect">
            <a:avLst/>
          </a:prstGeom>
          <a:noFill/>
          <a:ln>
            <a:noFill/>
          </a:ln>
        </p:spPr>
      </p:pic>
      <p:pic>
        <p:nvPicPr>
          <p:cNvPr id="80" name="Google Shape;80;p14"/>
          <p:cNvPicPr preferRelativeResize="0"/>
          <p:nvPr/>
        </p:nvPicPr>
        <p:blipFill rotWithShape="1">
          <a:blip r:embed="rId4">
            <a:alphaModFix/>
          </a:blip>
          <a:srcRect b="0" l="1351" r="0" t="0"/>
          <a:stretch/>
        </p:blipFill>
        <p:spPr>
          <a:xfrm>
            <a:off x="0" y="0"/>
            <a:ext cx="7772399" cy="4500225"/>
          </a:xfrm>
          <a:prstGeom prst="rect">
            <a:avLst/>
          </a:prstGeom>
          <a:noFill/>
          <a:ln>
            <a:noFill/>
          </a:ln>
        </p:spPr>
      </p:pic>
      <p:sp>
        <p:nvSpPr>
          <p:cNvPr id="81" name="Google Shape;81;p14"/>
          <p:cNvSpPr/>
          <p:nvPr/>
        </p:nvSpPr>
        <p:spPr>
          <a:xfrm>
            <a:off x="125" y="492850"/>
            <a:ext cx="7772400" cy="3768600"/>
          </a:xfrm>
          <a:prstGeom prst="rect">
            <a:avLst/>
          </a:prstGeom>
          <a:solidFill>
            <a:srgbClr val="1155CC"/>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txBox="1"/>
          <p:nvPr/>
        </p:nvSpPr>
        <p:spPr>
          <a:xfrm>
            <a:off x="381000" y="3181000"/>
            <a:ext cx="7431300" cy="96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lt1"/>
                </a:solidFill>
                <a:latin typeface="Lato Light"/>
                <a:ea typeface="Lato Light"/>
                <a:cs typeface="Lato Light"/>
                <a:sym typeface="Lato Light"/>
              </a:rPr>
              <a:t>screen, poster printer, heat press, soldering tools, and wood engraving tools, and computer lab used for dual credit classes with technical colleges including software from Autodesk Inventor and Revit, Solidworks, Adobe Suites, and eventually Microsoft Suites.To fund this space we are applying to several different grants throughout the state including FY21, Compeer Financial, and Project Lead the way.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sz="1200">
              <a:solidFill>
                <a:schemeClr val="lt1"/>
              </a:solidFill>
              <a:latin typeface="Lato Light"/>
              <a:ea typeface="Lato Light"/>
              <a:cs typeface="Lato Light"/>
              <a:sym typeface="Lato Light"/>
            </a:endParaRPr>
          </a:p>
          <a:p>
            <a:pPr indent="0" lvl="0" marL="0" rtl="0" algn="l">
              <a:lnSpc>
                <a:spcPct val="115000"/>
              </a:lnSpc>
              <a:spcBef>
                <a:spcPts val="0"/>
              </a:spcBef>
              <a:spcAft>
                <a:spcPts val="0"/>
              </a:spcAft>
              <a:buNone/>
            </a:pPr>
            <a:r>
              <a:t/>
            </a:r>
            <a:endParaRPr sz="1200">
              <a:solidFill>
                <a:schemeClr val="lt1"/>
              </a:solidFill>
              <a:latin typeface="Lato Light"/>
              <a:ea typeface="Lato Light"/>
              <a:cs typeface="Lato Light"/>
              <a:sym typeface="Lato Light"/>
            </a:endParaRPr>
          </a:p>
        </p:txBody>
      </p:sp>
      <p:sp>
        <p:nvSpPr>
          <p:cNvPr id="83" name="Google Shape;83;p14"/>
          <p:cNvSpPr txBox="1"/>
          <p:nvPr/>
        </p:nvSpPr>
        <p:spPr>
          <a:xfrm>
            <a:off x="309750" y="780875"/>
            <a:ext cx="3970200" cy="12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Lato"/>
                <a:ea typeface="Lato"/>
                <a:cs typeface="Lato"/>
                <a:sym typeface="Lato"/>
              </a:rPr>
              <a:t>CTE Innovation Lab </a:t>
            </a:r>
            <a:endParaRPr b="1" sz="2400">
              <a:solidFill>
                <a:srgbClr val="FFFFFF"/>
              </a:solidFill>
              <a:latin typeface="Lato"/>
              <a:ea typeface="Lato"/>
              <a:cs typeface="Lato"/>
              <a:sym typeface="Lato"/>
            </a:endParaRPr>
          </a:p>
          <a:p>
            <a:pPr indent="0" lvl="0" marL="0" rtl="0" algn="l">
              <a:spcBef>
                <a:spcPts val="0"/>
              </a:spcBef>
              <a:spcAft>
                <a:spcPts val="0"/>
              </a:spcAft>
              <a:buNone/>
            </a:pPr>
            <a:r>
              <a:t/>
            </a:r>
            <a:endParaRPr sz="1000">
              <a:solidFill>
                <a:srgbClr val="FFFFFF"/>
              </a:solidFill>
              <a:latin typeface="Lato Light"/>
              <a:ea typeface="Lato Light"/>
              <a:cs typeface="Lato Light"/>
              <a:sym typeface="Lato Light"/>
            </a:endParaRPr>
          </a:p>
          <a:p>
            <a:pPr indent="0" lvl="0" marL="0" rtl="0" algn="l">
              <a:lnSpc>
                <a:spcPct val="115000"/>
              </a:lnSpc>
              <a:spcBef>
                <a:spcPts val="0"/>
              </a:spcBef>
              <a:spcAft>
                <a:spcPts val="0"/>
              </a:spcAft>
              <a:buClr>
                <a:schemeClr val="dk1"/>
              </a:buClr>
              <a:buSzPts val="1100"/>
              <a:buFont typeface="Arial"/>
              <a:buNone/>
            </a:pPr>
            <a:r>
              <a:rPr lang="en" sz="1200">
                <a:solidFill>
                  <a:srgbClr val="FFFFFF"/>
                </a:solidFill>
                <a:latin typeface="Lato Light"/>
                <a:ea typeface="Lato Light"/>
                <a:cs typeface="Lato Light"/>
                <a:sym typeface="Lato Light"/>
              </a:rPr>
              <a:t>We are currently working on developing a  CTE Innovation Lab, a  space where students, staff, and community members can create projects for class credit, fundraisers, or creative outlets using the cutting edge equipment we have at Montello School District. This space will host many of our additive and subtractive manufacturing equipment including the laser engraver, and 3D printers, as well as equipment to aid in technical creativity such as robotics and virtual reality. The Lab will also include our green </a:t>
            </a:r>
            <a:endParaRPr sz="1200">
              <a:solidFill>
                <a:srgbClr val="FFFFFF"/>
              </a:solidFill>
              <a:latin typeface="Lato Light"/>
              <a:ea typeface="Lato Light"/>
              <a:cs typeface="Lato Light"/>
              <a:sym typeface="Lato Light"/>
            </a:endParaRPr>
          </a:p>
        </p:txBody>
      </p:sp>
      <p:cxnSp>
        <p:nvCxnSpPr>
          <p:cNvPr id="84" name="Google Shape;84;p14"/>
          <p:cNvCxnSpPr/>
          <p:nvPr/>
        </p:nvCxnSpPr>
        <p:spPr>
          <a:xfrm>
            <a:off x="493063" y="8779375"/>
            <a:ext cx="6938700" cy="0"/>
          </a:xfrm>
          <a:prstGeom prst="straightConnector1">
            <a:avLst/>
          </a:prstGeom>
          <a:noFill/>
          <a:ln cap="flat" cmpd="sng" w="9525">
            <a:solidFill>
              <a:srgbClr val="0B5394"/>
            </a:solidFill>
            <a:prstDash val="dash"/>
            <a:round/>
            <a:headEnd len="med" w="med" type="none"/>
            <a:tailEnd len="med" w="med" type="none"/>
          </a:ln>
        </p:spPr>
      </p:cxnSp>
      <p:cxnSp>
        <p:nvCxnSpPr>
          <p:cNvPr id="85" name="Google Shape;85;p14"/>
          <p:cNvCxnSpPr/>
          <p:nvPr/>
        </p:nvCxnSpPr>
        <p:spPr>
          <a:xfrm>
            <a:off x="493063" y="9350575"/>
            <a:ext cx="6938700" cy="0"/>
          </a:xfrm>
          <a:prstGeom prst="straightConnector1">
            <a:avLst/>
          </a:prstGeom>
          <a:noFill/>
          <a:ln cap="flat" cmpd="sng" w="9525">
            <a:solidFill>
              <a:srgbClr val="0B5394"/>
            </a:solidFill>
            <a:prstDash val="dash"/>
            <a:round/>
            <a:headEnd len="med" w="med" type="none"/>
            <a:tailEnd len="med" w="med" type="none"/>
          </a:ln>
        </p:spPr>
      </p:cxnSp>
      <p:pic>
        <p:nvPicPr>
          <p:cNvPr id="86" name="Google Shape;86;p14"/>
          <p:cNvPicPr preferRelativeResize="0"/>
          <p:nvPr/>
        </p:nvPicPr>
        <p:blipFill rotWithShape="1">
          <a:blip r:embed="rId5">
            <a:alphaModFix/>
          </a:blip>
          <a:srcRect b="14637" l="0" r="0" t="11957"/>
          <a:stretch/>
        </p:blipFill>
        <p:spPr>
          <a:xfrm>
            <a:off x="2215575" y="9425450"/>
            <a:ext cx="3064775" cy="459475"/>
          </a:xfrm>
          <a:prstGeom prst="rect">
            <a:avLst/>
          </a:prstGeom>
          <a:noFill/>
          <a:ln>
            <a:noFill/>
          </a:ln>
        </p:spPr>
      </p:pic>
      <p:sp>
        <p:nvSpPr>
          <p:cNvPr id="87" name="Google Shape;87;p14"/>
          <p:cNvSpPr txBox="1"/>
          <p:nvPr/>
        </p:nvSpPr>
        <p:spPr>
          <a:xfrm>
            <a:off x="1429175" y="4948125"/>
            <a:ext cx="4536300" cy="27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Light"/>
                <a:ea typeface="Lato Light"/>
                <a:cs typeface="Lato Light"/>
                <a:sym typeface="Lato Light"/>
              </a:rPr>
              <a:t>Sam Lloyd,  the Family and Consumer Science Teacher,  lead the charge in getting Dual Credit classes up and running for our high school students. We currently have a mix of classes in partnership with Madison Technical College and Fox Valley Technical College. Mrs. Wolsdorf is offering Intro to Horticulture, Animal Science Fundamentals, Metal Fab Intro and Safety, and  Related Welding.  Mrs Foght is offering Fundamentals of Construction, Intro to Woodworking, Sawing &amp; Operations, CAD Drawing, Autodesk Inventor, and Solidworks. Sam Lloyd is teaching Pro Start 1 &amp; 2,, People Skills in Health Profession 1&amp;2nd, and Interior Design. In english we have Written Communication, science has natomy and Physiology  and Medical Technology and math with Mr. Borud teaching Math Reasoning. By completing these classes our student are earning college credit for their transcripts!</a:t>
            </a:r>
            <a:endParaRPr>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200" u="sng">
              <a:latin typeface="Lato Light"/>
              <a:ea typeface="Lato Light"/>
              <a:cs typeface="Lato Light"/>
              <a:sym typeface="Lato Light"/>
            </a:endParaRPr>
          </a:p>
        </p:txBody>
      </p:sp>
      <p:pic>
        <p:nvPicPr>
          <p:cNvPr id="88" name="Google Shape;88;p14"/>
          <p:cNvPicPr preferRelativeResize="0"/>
          <p:nvPr/>
        </p:nvPicPr>
        <p:blipFill>
          <a:blip r:embed="rId6">
            <a:alphaModFix/>
          </a:blip>
          <a:stretch>
            <a:fillRect/>
          </a:stretch>
        </p:blipFill>
        <p:spPr>
          <a:xfrm>
            <a:off x="493075" y="8917338"/>
            <a:ext cx="295275" cy="295275"/>
          </a:xfrm>
          <a:prstGeom prst="rect">
            <a:avLst/>
          </a:prstGeom>
          <a:noFill/>
          <a:ln>
            <a:noFill/>
          </a:ln>
        </p:spPr>
      </p:pic>
      <p:pic>
        <p:nvPicPr>
          <p:cNvPr id="89" name="Google Shape;89;p14"/>
          <p:cNvPicPr preferRelativeResize="0"/>
          <p:nvPr/>
        </p:nvPicPr>
        <p:blipFill>
          <a:blip r:embed="rId7">
            <a:alphaModFix/>
          </a:blip>
          <a:stretch>
            <a:fillRect/>
          </a:stretch>
        </p:blipFill>
        <p:spPr>
          <a:xfrm>
            <a:off x="2821675" y="8917338"/>
            <a:ext cx="295275" cy="295275"/>
          </a:xfrm>
          <a:prstGeom prst="rect">
            <a:avLst/>
          </a:prstGeom>
          <a:noFill/>
          <a:ln>
            <a:noFill/>
          </a:ln>
        </p:spPr>
      </p:pic>
      <p:pic>
        <p:nvPicPr>
          <p:cNvPr id="90" name="Google Shape;90;p14"/>
          <p:cNvPicPr preferRelativeResize="0"/>
          <p:nvPr/>
        </p:nvPicPr>
        <p:blipFill>
          <a:blip r:embed="rId8">
            <a:alphaModFix/>
          </a:blip>
          <a:stretch>
            <a:fillRect/>
          </a:stretch>
        </p:blipFill>
        <p:spPr>
          <a:xfrm>
            <a:off x="5280350" y="8917338"/>
            <a:ext cx="295275" cy="295275"/>
          </a:xfrm>
          <a:prstGeom prst="rect">
            <a:avLst/>
          </a:prstGeom>
          <a:noFill/>
          <a:ln>
            <a:noFill/>
          </a:ln>
        </p:spPr>
      </p:pic>
      <p:sp>
        <p:nvSpPr>
          <p:cNvPr id="91" name="Google Shape;91;p14"/>
          <p:cNvSpPr txBox="1"/>
          <p:nvPr/>
        </p:nvSpPr>
        <p:spPr>
          <a:xfrm>
            <a:off x="864550" y="8799350"/>
            <a:ext cx="2101200" cy="55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Website:</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000">
                <a:solidFill>
                  <a:schemeClr val="dk1"/>
                </a:solidFill>
                <a:latin typeface="Lato Light"/>
                <a:ea typeface="Lato Light"/>
                <a:cs typeface="Lato Light"/>
                <a:sym typeface="Lato Light"/>
              </a:rPr>
              <a:t>https://www.montelloschools.org/</a:t>
            </a:r>
            <a:endParaRPr sz="1000">
              <a:solidFill>
                <a:schemeClr val="dk1"/>
              </a:solidFill>
              <a:latin typeface="Lato Light"/>
              <a:ea typeface="Lato Light"/>
              <a:cs typeface="Lato Light"/>
              <a:sym typeface="Lato Light"/>
            </a:endParaRPr>
          </a:p>
        </p:txBody>
      </p:sp>
      <p:sp>
        <p:nvSpPr>
          <p:cNvPr id="92" name="Google Shape;92;p14"/>
          <p:cNvSpPr txBox="1"/>
          <p:nvPr/>
        </p:nvSpPr>
        <p:spPr>
          <a:xfrm>
            <a:off x="3224850" y="8789438"/>
            <a:ext cx="2101200" cy="55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Contact</a:t>
            </a:r>
            <a:r>
              <a:rPr lang="en"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000">
                <a:solidFill>
                  <a:schemeClr val="dk1"/>
                </a:solidFill>
                <a:latin typeface="Lato Light"/>
                <a:ea typeface="Lato Light"/>
                <a:cs typeface="Lato Light"/>
                <a:sym typeface="Lato Light"/>
              </a:rPr>
              <a:t>608.492.1887</a:t>
            </a:r>
            <a:endParaRPr sz="1000">
              <a:solidFill>
                <a:schemeClr val="dk1"/>
              </a:solidFill>
              <a:latin typeface="Lato Light"/>
              <a:ea typeface="Lato Light"/>
              <a:cs typeface="Lato Light"/>
              <a:sym typeface="Lato Light"/>
            </a:endParaRPr>
          </a:p>
        </p:txBody>
      </p:sp>
      <p:sp>
        <p:nvSpPr>
          <p:cNvPr id="93" name="Google Shape;93;p14"/>
          <p:cNvSpPr txBox="1"/>
          <p:nvPr/>
        </p:nvSpPr>
        <p:spPr>
          <a:xfrm>
            <a:off x="5585150" y="8799350"/>
            <a:ext cx="2101200" cy="551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Lato"/>
                <a:ea typeface="Lato"/>
                <a:cs typeface="Lato"/>
                <a:sym typeface="Lato"/>
              </a:rPr>
              <a:t>Email</a:t>
            </a:r>
            <a:r>
              <a:rPr lang="en" sz="1200">
                <a:solidFill>
                  <a:schemeClr val="dk1"/>
                </a:solidFill>
                <a:latin typeface="Lato"/>
                <a:ea typeface="Lato"/>
                <a:cs typeface="Lato"/>
                <a:sym typeface="Lato"/>
              </a:rPr>
              <a:t>:</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rPr lang="en" sz="1000">
                <a:solidFill>
                  <a:schemeClr val="dk1"/>
                </a:solidFill>
                <a:latin typeface="Lato Light"/>
                <a:ea typeface="Lato Light"/>
                <a:cs typeface="Lato Light"/>
                <a:sym typeface="Lato Light"/>
              </a:rPr>
              <a:t>cte@montelloschools.org</a:t>
            </a:r>
            <a:endParaRPr sz="1000">
              <a:solidFill>
                <a:schemeClr val="dk1"/>
              </a:solidFill>
              <a:latin typeface="Lato Light"/>
              <a:ea typeface="Lato Light"/>
              <a:cs typeface="Lato Light"/>
              <a:sym typeface="Lato Light"/>
            </a:endParaRPr>
          </a:p>
        </p:txBody>
      </p:sp>
      <p:pic>
        <p:nvPicPr>
          <p:cNvPr id="94" name="Google Shape;94;p14"/>
          <p:cNvPicPr preferRelativeResize="0"/>
          <p:nvPr/>
        </p:nvPicPr>
        <p:blipFill>
          <a:blip r:embed="rId9">
            <a:alphaModFix/>
          </a:blip>
          <a:stretch>
            <a:fillRect/>
          </a:stretch>
        </p:blipFill>
        <p:spPr>
          <a:xfrm>
            <a:off x="4366825" y="778700"/>
            <a:ext cx="3064774" cy="2299175"/>
          </a:xfrm>
          <a:prstGeom prst="rect">
            <a:avLst/>
          </a:prstGeom>
          <a:noFill/>
          <a:ln cap="flat" cmpd="sng" w="38100">
            <a:solidFill>
              <a:schemeClr val="dk2"/>
            </a:solidFill>
            <a:prstDash val="solid"/>
            <a:round/>
            <a:headEnd len="sm" w="sm" type="none"/>
            <a:tailEnd len="sm" w="sm" type="none"/>
          </a:ln>
        </p:spPr>
      </p:pic>
      <p:sp>
        <p:nvSpPr>
          <p:cNvPr id="95" name="Google Shape;95;p14"/>
          <p:cNvSpPr txBox="1"/>
          <p:nvPr/>
        </p:nvSpPr>
        <p:spPr>
          <a:xfrm>
            <a:off x="1429175" y="4480875"/>
            <a:ext cx="52503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73763"/>
                </a:solidFill>
                <a:latin typeface="Lato"/>
                <a:ea typeface="Lato"/>
                <a:cs typeface="Lato"/>
                <a:sym typeface="Lato"/>
              </a:rPr>
              <a:t>Dual Credit College Options</a:t>
            </a:r>
            <a:endParaRPr/>
          </a:p>
        </p:txBody>
      </p:sp>
      <p:pic>
        <p:nvPicPr>
          <p:cNvPr id="96" name="Google Shape;96;p14"/>
          <p:cNvPicPr preferRelativeResize="0"/>
          <p:nvPr/>
        </p:nvPicPr>
        <p:blipFill>
          <a:blip r:embed="rId10">
            <a:alphaModFix/>
          </a:blip>
          <a:stretch>
            <a:fillRect/>
          </a:stretch>
        </p:blipFill>
        <p:spPr>
          <a:xfrm>
            <a:off x="1808750" y="8064758"/>
            <a:ext cx="2421503" cy="490884"/>
          </a:xfrm>
          <a:prstGeom prst="rect">
            <a:avLst/>
          </a:prstGeom>
          <a:noFill/>
          <a:ln>
            <a:noFill/>
          </a:ln>
        </p:spPr>
      </p:pic>
      <p:pic>
        <p:nvPicPr>
          <p:cNvPr id="97" name="Google Shape;97;p14"/>
          <p:cNvPicPr preferRelativeResize="0"/>
          <p:nvPr/>
        </p:nvPicPr>
        <p:blipFill>
          <a:blip r:embed="rId11">
            <a:alphaModFix/>
          </a:blip>
          <a:stretch>
            <a:fillRect/>
          </a:stretch>
        </p:blipFill>
        <p:spPr>
          <a:xfrm>
            <a:off x="4549981" y="7967175"/>
            <a:ext cx="1700968" cy="750425"/>
          </a:xfrm>
          <a:prstGeom prst="rect">
            <a:avLst/>
          </a:prstGeom>
          <a:noFill/>
          <a:ln>
            <a:noFill/>
          </a:ln>
        </p:spPr>
      </p:pic>
      <p:pic>
        <p:nvPicPr>
          <p:cNvPr id="98" name="Google Shape;98;p14"/>
          <p:cNvPicPr preferRelativeResize="0"/>
          <p:nvPr/>
        </p:nvPicPr>
        <p:blipFill>
          <a:blip r:embed="rId12">
            <a:alphaModFix/>
          </a:blip>
          <a:stretch>
            <a:fillRect/>
          </a:stretch>
        </p:blipFill>
        <p:spPr>
          <a:xfrm rot="-5400000">
            <a:off x="5258228" y="5377301"/>
            <a:ext cx="2935871" cy="1651427"/>
          </a:xfrm>
          <a:prstGeom prst="rect">
            <a:avLst/>
          </a:prstGeom>
          <a:noFill/>
          <a:ln>
            <a:noFill/>
          </a:ln>
        </p:spPr>
      </p:pic>
      <p:pic>
        <p:nvPicPr>
          <p:cNvPr id="99" name="Google Shape;99;p14"/>
          <p:cNvPicPr preferRelativeResize="0"/>
          <p:nvPr/>
        </p:nvPicPr>
        <p:blipFill>
          <a:blip r:embed="rId13">
            <a:alphaModFix/>
          </a:blip>
          <a:stretch>
            <a:fillRect/>
          </a:stretch>
        </p:blipFill>
        <p:spPr>
          <a:xfrm rot="-5400000">
            <a:off x="-407076" y="6047733"/>
            <a:ext cx="2350404" cy="13221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